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4" r:id="rId6"/>
    <p:sldId id="279" r:id="rId7"/>
    <p:sldId id="285" r:id="rId8"/>
    <p:sldId id="266" r:id="rId9"/>
    <p:sldId id="271" r:id="rId10"/>
    <p:sldId id="270" r:id="rId11"/>
    <p:sldId id="275" r:id="rId12"/>
    <p:sldId id="276" r:id="rId13"/>
    <p:sldId id="28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0FD5-A353-4F26-A7EE-648A9675A39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4384-B044-4DEA-BD9B-470BC49E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2" y="2563236"/>
            <a:ext cx="9144000" cy="1279092"/>
          </a:xfrm>
        </p:spPr>
        <p:txBody>
          <a:bodyPr anchor="ctr">
            <a:normAutofit/>
          </a:bodyPr>
          <a:lstStyle/>
          <a:p>
            <a:r>
              <a:rPr lang="fa-IR" sz="7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بتن خودتراکم</a:t>
            </a:r>
            <a:endParaRPr lang="en-US" sz="7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229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8312" y="200745"/>
            <a:ext cx="4507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آزمایش های بتن خودتراکم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7" y="1135422"/>
            <a:ext cx="6531344" cy="3889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9114" y="5112872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آزمایش اسلامپ و </a:t>
            </a:r>
            <a:r>
              <a:rPr lang="en-US" sz="2400" b="1" dirty="0">
                <a:cs typeface="B Nazanin" panose="00000400000000000000" pitchFamily="2" charset="-78"/>
              </a:rPr>
              <a:t>t</a:t>
            </a:r>
            <a:r>
              <a:rPr lang="en-US" sz="2400" b="1" baseline="-25000" dirty="0">
                <a:cs typeface="B Nazanin" panose="00000400000000000000" pitchFamily="2" charset="-78"/>
              </a:rPr>
              <a:t>50</a:t>
            </a:r>
            <a:endParaRPr lang="en-US" sz="2000" b="1" baseline="-25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15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27" y="823727"/>
            <a:ext cx="93933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a-IR" sz="2600" b="1" dirty="0">
                <a:solidFill>
                  <a:srgbClr val="0070C0"/>
                </a:solidFill>
                <a:cs typeface="B Nazanin" panose="00000400000000000000" pitchFamily="2" charset="-78"/>
              </a:rPr>
              <a:t>آزمایش </a:t>
            </a:r>
            <a:r>
              <a:rPr lang="fa-IR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قیف 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fa-IR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fa-IR" sz="2300" dirty="0">
                <a:solidFill>
                  <a:srgbClr val="000000"/>
                </a:solidFill>
                <a:cs typeface="B Nazanin" panose="00000400000000000000" pitchFamily="2" charset="-78"/>
              </a:rPr>
              <a:t>مدت زمان خروج بتن از قیف 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شکل استاندارد، </a:t>
            </a:r>
            <a:r>
              <a:rPr lang="fa-IR" sz="23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</a:t>
            </a:r>
            <a:r>
              <a:rPr lang="fa-IR" sz="2300" b="1" dirty="0" smtClean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معیاری </a:t>
            </a:r>
            <a:r>
              <a:rPr lang="fa-IR" sz="2300" b="1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برای تعیین قابلیت پرکنندگی و لزجت خمیری بتن </a:t>
            </a:r>
            <a:r>
              <a:rPr lang="fa-IR" sz="23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مورد استفاده قرار می گیرد.</a:t>
            </a:r>
            <a:endParaRPr lang="fa-IR" sz="2300" dirty="0" smtClean="0">
              <a:solidFill>
                <a:srgbClr val="000000"/>
              </a:solidFill>
              <a:latin typeface="B Nazanin,Bold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8312" y="177396"/>
            <a:ext cx="4507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آزمایش های بتن خودتراکم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327" y="3971396"/>
            <a:ext cx="87307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200" dirty="0">
                <a:solidFill>
                  <a:srgbClr val="002060"/>
                </a:solidFill>
                <a:latin typeface="B Nazanin,Bold"/>
                <a:cs typeface="B Nazanin" panose="00000400000000000000" pitchFamily="2" charset="-78"/>
              </a:rPr>
              <a:t>زمان مناسب تخلیه بتن از دستگاه قیف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002060"/>
                </a:solidFill>
                <a:latin typeface="B Nazanin,Bold"/>
                <a:cs typeface="B Nazanin" panose="00000400000000000000" pitchFamily="2" charset="-78"/>
              </a:rPr>
              <a:t>شکل </a:t>
            </a:r>
            <a:r>
              <a:rPr lang="fa-IR" sz="2200" dirty="0">
                <a:solidFill>
                  <a:srgbClr val="002060"/>
                </a:solidFill>
                <a:latin typeface="B Nazanin,Bold"/>
                <a:cs typeface="B Nazanin" panose="00000400000000000000" pitchFamily="2" charset="-78"/>
              </a:rPr>
              <a:t>برای بتن خود تراکم حدود 6 تا </a:t>
            </a:r>
            <a:r>
              <a:rPr lang="fa-IR" sz="2200" dirty="0" smtClean="0">
                <a:solidFill>
                  <a:srgbClr val="002060"/>
                </a:solidFill>
                <a:latin typeface="B Nazanin,Bold"/>
                <a:cs typeface="B Nazanin" panose="00000400000000000000" pitchFamily="2" charset="-78"/>
              </a:rPr>
              <a:t>12 ثانیه </a:t>
            </a:r>
            <a:r>
              <a:rPr lang="fa-IR" sz="22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می باشد.</a:t>
            </a:r>
          </a:p>
          <a:p>
            <a:pPr marL="342900" indent="-342900" algn="just" rt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a-IR" sz="2200" dirty="0">
                <a:solidFill>
                  <a:srgbClr val="000000"/>
                </a:solidFill>
                <a:cs typeface="B Nazanin" panose="00000400000000000000" pitchFamily="2" charset="-78"/>
              </a:rPr>
              <a:t>اگر </a:t>
            </a:r>
            <a:r>
              <a:rPr lang="fa-IR" sz="22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زمان تخلیه بتن بیشتر از 12 ثانیه باشد، بیانگر لزجت خمیری زیاد </a:t>
            </a:r>
            <a:r>
              <a:rPr lang="fa-IR" sz="22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است. در </a:t>
            </a:r>
            <a:r>
              <a:rPr lang="fa-IR" sz="22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این </a:t>
            </a:r>
            <a:r>
              <a:rPr lang="fa-IR" sz="22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صورت </a:t>
            </a:r>
            <a:r>
              <a:rPr lang="fa-IR" sz="2200" dirty="0">
                <a:solidFill>
                  <a:srgbClr val="000000"/>
                </a:solidFill>
                <a:cs typeface="B Nazanin" panose="00000400000000000000" pitchFamily="2" charset="-78"/>
              </a:rPr>
              <a:t>ممکن است تامین کارایی مورد نیاز بتن مشکل باشد.</a:t>
            </a:r>
          </a:p>
          <a:p>
            <a:pPr marL="342900" indent="-342900" algn="just" rt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a-IR" sz="22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اگر زمان تخلیه بتن کمتر از 6 ثانیه </a:t>
            </a:r>
            <a:r>
              <a:rPr lang="fa-IR" sz="22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باشد نشان دهنده </a:t>
            </a:r>
            <a:r>
              <a:rPr lang="fa-IR" sz="22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لزجت کم و احتمال </a:t>
            </a:r>
            <a:r>
              <a:rPr lang="fa-IR" sz="2200" dirty="0" smtClean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وقوع پدیده </a:t>
            </a:r>
            <a:r>
              <a:rPr lang="fa-IR" sz="22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جداشدگی </a:t>
            </a:r>
            <a:r>
              <a:rPr lang="fa-IR" sz="22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است.</a:t>
            </a:r>
            <a:endParaRPr lang="fa-IR" sz="22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9672" y="2750529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ابعاد </a:t>
            </a:r>
            <a:r>
              <a:rPr lang="fa-IR" dirty="0" smtClean="0">
                <a:cs typeface="B Nazanin" panose="00000400000000000000" pitchFamily="2" charset="-78"/>
              </a:rPr>
              <a:t>قیف </a:t>
            </a:r>
            <a:r>
              <a:rPr lang="en-US" sz="16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V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2" y="2054833"/>
            <a:ext cx="2873150" cy="17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722127"/>
            <a:ext cx="868218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بتن ریزی سریع 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بدون نیاز به ویبره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امکان پذیر است.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قابلیت ساخت بهتر اعضای سازه‌ای (ستون، تیر، سقف، دیوار برشی و غیره) فراهم است.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نفوذ پذیری در سازه‌های بتنی را کاهش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می‌دهد.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فضاهای خالی را در مناطق بسیار تقویت شده به حداقل می‌رساند.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مشکلات مرتبط با ویبره بتن را برطرف می‌کند.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دوام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قدرت و قابلیت اطمینان بالایی دارد.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هزینه‌های نیروی کار را کاهش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یافته و بهره وری افزایش می یابد.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وقتی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قالب‌ها برداشته می‌شود، سطح نهایی بتن صاف و زیبا خواهد بود.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indent="-342900" algn="just" rtl="1">
              <a:lnSpc>
                <a:spcPct val="15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اجازه می‌دهد تا پمپاژ بتن آسان‌تر شود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sz="2000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553" y="177396"/>
            <a:ext cx="3225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مزایا بتن خودتراکم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49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63" y="934564"/>
            <a:ext cx="8913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هزینه قالب ها به دلیل افزایش احتمالی فشار بر روی قالب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نیاز به منابع انسانی ماهر و متخصص در هنگام انتخاب مصالح، طرح مخلوط، انجام دادن آزمایش ها و اجرا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افزایش ریسک و عدم قطعیت به دلیل استفاده از مواد جدید مانند نسل جدید فوق روان کننده، ماده اصلاح کننده ویسکوزیته و پودر سنگ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افزایش الزامات کنترل کیفیت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احتمال تغییرات عمده در خواص بتن تازه و سخت شده به دلیل کوچکترین تغییر در نوع و مقدار مواد مصرفی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3770" y="177396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معایب</a:t>
            </a: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بتن خودتراکم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80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759072"/>
            <a:ext cx="8737600" cy="537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</a:rPr>
              <a:t>Corinaldesi</a:t>
            </a:r>
            <a:r>
              <a:rPr lang="en-US" dirty="0">
                <a:latin typeface="Times New Roman" panose="02020603050405020304" pitchFamily="18" charset="0"/>
              </a:rPr>
              <a:t>, V., </a:t>
            </a:r>
            <a:r>
              <a:rPr lang="en-US" dirty="0" err="1">
                <a:latin typeface="Times New Roman" panose="02020603050405020304" pitchFamily="18" charset="0"/>
              </a:rPr>
              <a:t>Monosi</a:t>
            </a:r>
            <a:r>
              <a:rPr lang="en-US" dirty="0">
                <a:latin typeface="Times New Roman" panose="02020603050405020304" pitchFamily="18" charset="0"/>
              </a:rPr>
              <a:t>, S., &amp; </a:t>
            </a:r>
            <a:r>
              <a:rPr lang="en-US" dirty="0" err="1">
                <a:latin typeface="Times New Roman" panose="02020603050405020304" pitchFamily="18" charset="0"/>
              </a:rPr>
              <a:t>Ruello</a:t>
            </a:r>
            <a:r>
              <a:rPr lang="en-US" dirty="0">
                <a:latin typeface="Times New Roman" panose="02020603050405020304" pitchFamily="18" charset="0"/>
              </a:rPr>
              <a:t>, M. L. Influence of inorganic pigments’ addition on the performance of </a:t>
            </a:r>
            <a:r>
              <a:rPr lang="en-US" dirty="0" err="1">
                <a:latin typeface="Times New Roman" panose="02020603050405020304" pitchFamily="18" charset="0"/>
              </a:rPr>
              <a:t>coloured</a:t>
            </a:r>
            <a:r>
              <a:rPr lang="en-US" dirty="0">
                <a:latin typeface="Times New Roman" panose="02020603050405020304" pitchFamily="18" charset="0"/>
              </a:rPr>
              <a:t> SCC. </a:t>
            </a:r>
            <a:r>
              <a:rPr lang="en-US" sz="1900" dirty="0">
                <a:latin typeface="Times New Roman" panose="02020603050405020304" pitchFamily="18" charset="0"/>
              </a:rPr>
              <a:t>Construction </a:t>
            </a:r>
            <a:r>
              <a:rPr lang="en-US" dirty="0">
                <a:latin typeface="Times New Roman" panose="02020603050405020304" pitchFamily="18" charset="0"/>
              </a:rPr>
              <a:t>and Building Materials, 30, 289-293. 2012.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</a:rPr>
              <a:t>Koťátková</a:t>
            </a:r>
            <a:r>
              <a:rPr lang="en-US" dirty="0">
                <a:latin typeface="Times New Roman" panose="02020603050405020304" pitchFamily="18" charset="0"/>
              </a:rPr>
              <a:t>, J., &amp; </a:t>
            </a:r>
            <a:r>
              <a:rPr lang="en-US" dirty="0" err="1">
                <a:latin typeface="Times New Roman" panose="02020603050405020304" pitchFamily="18" charset="0"/>
              </a:rPr>
              <a:t>Reiterman</a:t>
            </a:r>
            <a:r>
              <a:rPr lang="en-US" dirty="0">
                <a:latin typeface="Times New Roman" panose="02020603050405020304" pitchFamily="18" charset="0"/>
              </a:rPr>
              <a:t>, P. </a:t>
            </a:r>
            <a:r>
              <a:rPr lang="en-US" dirty="0" err="1">
                <a:latin typeface="Times New Roman" panose="02020603050405020304" pitchFamily="18" charset="0"/>
              </a:rPr>
              <a:t>Coloured</a:t>
            </a:r>
            <a:r>
              <a:rPr lang="en-US" dirty="0">
                <a:latin typeface="Times New Roman" panose="02020603050405020304" pitchFamily="18" charset="0"/>
              </a:rPr>
              <a:t> Concrete with Focus on the Properties of Pigments. In Advanced Materials Research (Vol. 1054, pp. 248-253). 2014.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</a:rPr>
              <a:t>López</a:t>
            </a:r>
            <a:r>
              <a:rPr lang="en-US" dirty="0">
                <a:latin typeface="Times New Roman" panose="02020603050405020304" pitchFamily="18" charset="0"/>
              </a:rPr>
              <a:t>, A., </a:t>
            </a:r>
            <a:r>
              <a:rPr lang="en-US" dirty="0" err="1">
                <a:latin typeface="Times New Roman" panose="02020603050405020304" pitchFamily="18" charset="0"/>
              </a:rPr>
              <a:t>Tobes</a:t>
            </a:r>
            <a:r>
              <a:rPr lang="en-US" dirty="0">
                <a:latin typeface="Times New Roman" panose="02020603050405020304" pitchFamily="18" charset="0"/>
              </a:rPr>
              <a:t>, J. M., </a:t>
            </a:r>
            <a:r>
              <a:rPr lang="en-US" dirty="0" err="1">
                <a:latin typeface="Times New Roman" panose="02020603050405020304" pitchFamily="18" charset="0"/>
              </a:rPr>
              <a:t>Giaccio</a:t>
            </a:r>
            <a:r>
              <a:rPr lang="en-US" dirty="0">
                <a:latin typeface="Times New Roman" panose="02020603050405020304" pitchFamily="18" charset="0"/>
              </a:rPr>
              <a:t>, G., &amp; </a:t>
            </a:r>
            <a:r>
              <a:rPr lang="en-US" dirty="0" err="1">
                <a:latin typeface="Times New Roman" panose="02020603050405020304" pitchFamily="18" charset="0"/>
              </a:rPr>
              <a:t>Zerbino</a:t>
            </a:r>
            <a:r>
              <a:rPr lang="en-US" dirty="0">
                <a:latin typeface="Times New Roman" panose="02020603050405020304" pitchFamily="18" charset="0"/>
              </a:rPr>
              <a:t>, R. Advantages of mortar-based design for </a:t>
            </a:r>
            <a:r>
              <a:rPr lang="en-US" dirty="0" err="1">
                <a:latin typeface="Times New Roman" panose="02020603050405020304" pitchFamily="18" charset="0"/>
              </a:rPr>
              <a:t>coloured</a:t>
            </a:r>
            <a:r>
              <a:rPr lang="en-US" dirty="0">
                <a:latin typeface="Times New Roman" panose="02020603050405020304" pitchFamily="18" charset="0"/>
              </a:rPr>
              <a:t> self-compacting concrete. Cement and Concrete Composites, 31(10), 754-761. 2009.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</a:rPr>
              <a:t>Hatami</a:t>
            </a:r>
            <a:r>
              <a:rPr lang="en-US" dirty="0">
                <a:latin typeface="Times New Roman" panose="02020603050405020304" pitchFamily="18" charset="0"/>
              </a:rPr>
              <a:t>, L., &amp; </a:t>
            </a:r>
            <a:r>
              <a:rPr lang="en-US" dirty="0" err="1">
                <a:latin typeface="Times New Roman" panose="02020603050405020304" pitchFamily="18" charset="0"/>
              </a:rPr>
              <a:t>Jamshidi</a:t>
            </a:r>
            <a:r>
              <a:rPr lang="en-US" dirty="0">
                <a:latin typeface="Times New Roman" panose="02020603050405020304" pitchFamily="18" charset="0"/>
              </a:rPr>
              <a:t>, M. Influence of pigment content and cement type on appearance and performance of colored self-compacting mortars (C-SCMs). International Journal of Civil Engineering, 15(5), 727-736. </a:t>
            </a:r>
            <a:r>
              <a:rPr lang="en-US" dirty="0" smtClean="0">
                <a:latin typeface="Times New Roman" panose="02020603050405020304" pitchFamily="18" charset="0"/>
              </a:rPr>
              <a:t>2017.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</a:rPr>
              <a:t>Kostrzanowska-Siedlarz</a:t>
            </a:r>
            <a:r>
              <a:rPr lang="en-US" dirty="0">
                <a:latin typeface="Times New Roman" panose="02020603050405020304" pitchFamily="18" charset="0"/>
              </a:rPr>
              <a:t>, A., &amp; </a:t>
            </a:r>
            <a:r>
              <a:rPr lang="en-US" dirty="0" err="1">
                <a:latin typeface="Times New Roman" panose="02020603050405020304" pitchFamily="18" charset="0"/>
              </a:rPr>
              <a:t>Gołaszewski</a:t>
            </a:r>
            <a:r>
              <a:rPr lang="en-US" dirty="0">
                <a:latin typeface="Times New Roman" panose="02020603050405020304" pitchFamily="18" charset="0"/>
              </a:rPr>
              <a:t>, J. Rheological properties of high performance self-compacting concrete: effects of composition and time. Construction and Building Materials, 115, 705-715. 2016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کتاب بتن خود متراکم، دکتر پرویز قدوسی، علی اکبر رمضانیان پور، دکتر محمد شکرچی زاده و 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همکاران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علی اکبر رمضانیان پور، علی کاظمیان، "بتن خودتراکم، فناوری و کاربرد"، انتشارات دانشگاه صنعتی امیرکبیر، 1389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فروغی اصل، ع.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فامیلی.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"بررسی ویژگی‌های عمومی بتن خودتراکم و دلایل گسترش آن در دنیا"، اولین کارگاه تخصصی بتن خودتراکم، دانشگاه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تهران،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1385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9433" y="177396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smtClean="0">
                <a:solidFill>
                  <a:srgbClr val="002060"/>
                </a:solidFill>
                <a:cs typeface="B Nazanin" panose="00000400000000000000" pitchFamily="2" charset="-78"/>
              </a:rPr>
              <a:t>منابع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057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267854"/>
            <a:ext cx="68441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فهرست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مقدمه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تعریف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تاریخچه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خصوصیات بتن 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خودتراکم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مواد تشکیل 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دهنده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چرا فوق کاهنده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؟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انواع بتن 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خودتراکم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تفاوت </a:t>
            </a:r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بتن خودمتراکم با بتن 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معمولی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آزمایش های بتن خودتراکم</a:t>
            </a:r>
          </a:p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مزایا </a:t>
            </a:r>
            <a:endParaRPr lang="fa-IR" sz="28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معایب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کاربرد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منابع</a:t>
            </a:r>
            <a:endParaRPr lang="fa-IR" sz="2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71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54" y="489528"/>
            <a:ext cx="866370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تعریف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بتن خود متراکم یا خود </a:t>
            </a:r>
            <a:r>
              <a:rPr lang="fa-IR" sz="2800" dirty="0" smtClean="0">
                <a:cs typeface="B Nazanin" panose="00000400000000000000" pitchFamily="2" charset="-78"/>
              </a:rPr>
              <a:t>تراکم</a:t>
            </a:r>
            <a:r>
              <a:rPr lang="fa-IR" sz="2800" baseline="30000" dirty="0" smtClean="0">
                <a:cs typeface="B Nazanin" panose="00000400000000000000" pitchFamily="2" charset="-78"/>
              </a:rPr>
              <a:t>1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</a:t>
            </a:r>
            <a:r>
              <a:rPr lang="fa-IR" sz="2800" dirty="0" smtClean="0">
                <a:cs typeface="B Nazanin" panose="00000400000000000000" pitchFamily="2" charset="-78"/>
              </a:rPr>
              <a:t>) را می‌توان </a:t>
            </a:r>
            <a:r>
              <a:rPr lang="fa-IR" sz="2800" dirty="0">
                <a:cs typeface="B Nazanin" panose="00000400000000000000" pitchFamily="2" charset="-78"/>
              </a:rPr>
              <a:t>بتنی دانست که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تحت وزن خود جریان</a:t>
            </a:r>
            <a:r>
              <a:rPr lang="fa-IR" sz="2800" dirty="0">
                <a:cs typeface="B Nazanin" panose="00000400000000000000" pitchFamily="2" charset="-78"/>
              </a:rPr>
              <a:t> داشته و برای تحت فشار قرار گرفتن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نیازی به ویبره ندارد</a:t>
            </a:r>
            <a:r>
              <a:rPr lang="fa-IR" sz="2800" dirty="0">
                <a:cs typeface="B Nazanin" panose="00000400000000000000" pitchFamily="2" charset="-78"/>
              </a:rPr>
              <a:t>. این بتن در </a:t>
            </a:r>
            <a:r>
              <a:rPr lang="fa-IR" sz="2800" dirty="0" smtClean="0">
                <a:cs typeface="B Nazanin" panose="00000400000000000000" pitchFamily="2" charset="-78"/>
              </a:rPr>
              <a:t>پروژه‌هایی </a:t>
            </a:r>
            <a:r>
              <a:rPr lang="fa-IR" sz="2800" dirty="0">
                <a:cs typeface="B Nazanin" panose="00000400000000000000" pitchFamily="2" charset="-78"/>
              </a:rPr>
              <a:t>استفاده </a:t>
            </a:r>
            <a:r>
              <a:rPr lang="fa-IR" sz="2800" dirty="0" smtClean="0">
                <a:cs typeface="B Nazanin" panose="00000400000000000000" pitchFamily="2" charset="-78"/>
              </a:rPr>
              <a:t>می‌شود </a:t>
            </a:r>
            <a:r>
              <a:rPr lang="fa-IR" sz="2800" dirty="0">
                <a:cs typeface="B Nazanin" panose="00000400000000000000" pitchFamily="2" charset="-78"/>
              </a:rPr>
              <a:t>که استفاده از ویبراتورها برای ترکیب بتن سخت باشد. توانایی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پُر کردن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عبور از میان آرماتورها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مقاومت در برابر جداسازی </a:t>
            </a:r>
            <a:r>
              <a:rPr lang="fa-IR" sz="2800" dirty="0">
                <a:cs typeface="B Nazanin" panose="00000400000000000000" pitchFamily="2" charset="-78"/>
              </a:rPr>
              <a:t>از خصوصیات بتن خود متراکم است.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بتن خود متراکم دارای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بالایی است. به لطف این خاصیت، بدون نیاز به تجهیزات لرزشی (ویبراتور)، در قالب بتنی گسترش </a:t>
            </a:r>
            <a:r>
              <a:rPr lang="fa-IR" sz="2800" dirty="0" smtClean="0">
                <a:cs typeface="B Nazanin" panose="00000400000000000000" pitchFamily="2" charset="-78"/>
              </a:rPr>
              <a:t>می‌یابد</a:t>
            </a:r>
            <a:r>
              <a:rPr lang="fa-IR" sz="2800" dirty="0">
                <a:cs typeface="B Nazanin" panose="00000400000000000000" pitchFamily="2" charset="-78"/>
              </a:rPr>
              <a:t>. این بتن با وزن خود در قالب جریان پیدا </a:t>
            </a:r>
            <a:r>
              <a:rPr lang="fa-IR" sz="2800" dirty="0" smtClean="0">
                <a:cs typeface="B Nazanin" panose="00000400000000000000" pitchFamily="2" charset="-78"/>
              </a:rPr>
              <a:t>کرده، و خصوصیات </a:t>
            </a:r>
            <a:r>
              <a:rPr lang="fa-IR" sz="2800" dirty="0">
                <a:cs typeface="B Nazanin" panose="00000400000000000000" pitchFamily="2" charset="-78"/>
              </a:rPr>
              <a:t>معمول بتن مانند دوام و مقاومت را همچنان حفظ </a:t>
            </a:r>
            <a:r>
              <a:rPr lang="fa-IR" sz="2800" dirty="0" smtClean="0"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cs typeface="B Nazanin" panose="00000400000000000000" pitchFamily="2" charset="-78"/>
              </a:rPr>
              <a:t>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85" y="6412406"/>
            <a:ext cx="2606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Self-Compacting Concrete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3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4" y="1311563"/>
            <a:ext cx="8663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اواخر دهۀ ۱۹۸۰، محققان ژاپنی بتن خود متراکم را برای رفع مشکلات دوام بتن، به ویژه در دیوارهای نازک و پیچیده ایجاد کردند. پیمانکاران ژاپنی برای </a:t>
            </a:r>
            <a:r>
              <a:rPr lang="fa-IR" sz="2800" dirty="0" smtClean="0">
                <a:cs typeface="B Nazanin" panose="00000400000000000000" pitchFamily="2" charset="-78"/>
              </a:rPr>
              <a:t>شناسایی اصلاح </a:t>
            </a:r>
            <a:r>
              <a:rPr lang="fa-IR" sz="2800" dirty="0">
                <a:cs typeface="B Nazanin" panose="00000400000000000000" pitchFamily="2" charset="-78"/>
              </a:rPr>
              <a:t>کننده‌های ویسکوزیته که باعث بهبود تحکیم بتن برای کاربردهای خاص می‌شد، با متخصصان دانشگاه همکاری کردند تا دنیای بتن وارد فاز جدیدی شود.</a:t>
            </a:r>
          </a:p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تاریخچه این نوع بتن همچنین به منطقه اسکاندیناوی مربوط می‌شود، جایی که با وجود آماده بودن پوزولان و پودر سنگ آهک امکان تولید این بتن خود متراکم وجود داشت. این بتن اکنون در سرتاسر جهان و برای پروژه‌های خاص مورد استفاده قرار می‌ گیرد.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46283" y="528843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تاریخچه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67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4" y="1136073"/>
            <a:ext cx="893156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fa-IR" sz="2800" dirty="0" smtClean="0">
                <a:cs typeface="B Nazanin" panose="00000400000000000000" pitchFamily="2" charset="-78"/>
              </a:rPr>
              <a:t>سه </a:t>
            </a:r>
            <a:r>
              <a:rPr lang="fa-IR" sz="2800" dirty="0">
                <a:cs typeface="B Nazanin" panose="00000400000000000000" pitchFamily="2" charset="-78"/>
              </a:rPr>
              <a:t>خاصیت اصلی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</a:t>
            </a:r>
            <a:r>
              <a:rPr lang="fa-IR" sz="2800" dirty="0" smtClean="0">
                <a:cs typeface="B Nazanin" panose="00000400000000000000" pitchFamily="2" charset="-78"/>
              </a:rPr>
              <a:t>به </a:t>
            </a:r>
            <a:r>
              <a:rPr lang="fa-IR" sz="2800" dirty="0">
                <a:cs typeface="B Nazanin" panose="00000400000000000000" pitchFamily="2" charset="-78"/>
              </a:rPr>
              <a:t>شرح زیر است:</a:t>
            </a:r>
          </a:p>
          <a:p>
            <a:pPr marL="457200" indent="-457200" algn="just" rt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قابلیت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پر کنندگی</a:t>
            </a:r>
            <a:r>
              <a:rPr lang="fa-IR" sz="2800" dirty="0">
                <a:cs typeface="B Nazanin" panose="00000400000000000000" pitchFamily="2" charset="-78"/>
              </a:rPr>
              <a:t>: </a:t>
            </a:r>
            <a:r>
              <a:rPr lang="fa-IR" sz="2600" dirty="0">
                <a:cs typeface="B Nazanin" panose="00000400000000000000" pitchFamily="2" charset="-78"/>
              </a:rPr>
              <a:t>که به مفهوم قابلیت جاری </a:t>
            </a:r>
            <a:r>
              <a:rPr lang="fa-IR" sz="2600" dirty="0" smtClean="0">
                <a:cs typeface="B Nazanin" panose="00000400000000000000" pitchFamily="2" charset="-78"/>
              </a:rPr>
              <a:t>شدن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تحت وزن خود و پر کردن تمام فضای درون قالب است.</a:t>
            </a:r>
          </a:p>
          <a:p>
            <a:pPr marL="457200" indent="-457200" algn="just" rt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قابلیت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عبور کردن: </a:t>
            </a:r>
            <a:r>
              <a:rPr lang="fa-IR" sz="2600" dirty="0">
                <a:cs typeface="B Nazanin" panose="00000400000000000000" pitchFamily="2" charset="-78"/>
              </a:rPr>
              <a:t>قابلیت عبور کردن از موانع مانند مقاطع نازک، قالب، میلگردها با فاصله کم از یکدیگر، بدون جدا شدن و مسدود شدن که ناشی از چفت و بسته شدن ذرات سنگدانه است.</a:t>
            </a:r>
          </a:p>
          <a:p>
            <a:pPr marL="457200" indent="-457200" algn="just" rt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مقاومت در برابر جدا شدن: </a:t>
            </a:r>
            <a:r>
              <a:rPr lang="fa-IR" sz="2600" dirty="0">
                <a:cs typeface="B Nazanin" panose="00000400000000000000" pitchFamily="2" charset="-78"/>
              </a:rPr>
              <a:t>این خاصیت به پایداری نیز موسوم است و قابلیت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 به </a:t>
            </a:r>
            <a:r>
              <a:rPr lang="fa-IR" sz="2600" dirty="0">
                <a:cs typeface="B Nazanin" panose="00000400000000000000" pitchFamily="2" charset="-78"/>
              </a:rPr>
              <a:t>باقی ماندن به صورت همگن در مدت انتقال و بتن ریزی </a:t>
            </a:r>
            <a:r>
              <a:rPr lang="fa-IR" sz="2600" dirty="0" smtClean="0">
                <a:cs typeface="B Nazanin" panose="00000400000000000000" pitchFamily="2" charset="-78"/>
              </a:rPr>
              <a:t>است.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5404" y="390298"/>
            <a:ext cx="4155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>
                <a:solidFill>
                  <a:srgbClr val="002060"/>
                </a:solidFill>
                <a:cs typeface="B Nazanin" panose="00000400000000000000" pitchFamily="2" charset="-78"/>
              </a:rPr>
              <a:t>خصوصیات بتن خودتراکم</a:t>
            </a:r>
          </a:p>
        </p:txBody>
      </p:sp>
    </p:spTree>
    <p:extLst>
      <p:ext uri="{BB962C8B-B14F-4D97-AF65-F5344CB8AC3E}">
        <p14:creationId xmlns:p14="http://schemas.microsoft.com/office/powerpoint/2010/main" val="353115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4" y="1136073"/>
            <a:ext cx="8931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500" b="1" dirty="0">
                <a:solidFill>
                  <a:srgbClr val="0070C0"/>
                </a:solidFill>
                <a:latin typeface="B Nazanin,Bold"/>
                <a:cs typeface="B Nazanin" panose="00000400000000000000" pitchFamily="2" charset="-78"/>
              </a:rPr>
              <a:t>الف- کارایی: </a:t>
            </a:r>
            <a:r>
              <a:rPr lang="fa-IR" sz="28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از نظر کارایی یک بتن خود تراکم مناسب دارای خواص زیر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خواهد بود:</a:t>
            </a:r>
          </a:p>
          <a:p>
            <a:pPr algn="just" rtl="1">
              <a:spcBef>
                <a:spcPts val="600"/>
              </a:spcBef>
            </a:pPr>
            <a:r>
              <a:rPr lang="fa-IR" sz="2400" dirty="0">
                <a:solidFill>
                  <a:srgbClr val="00B1F1"/>
                </a:solidFill>
                <a:latin typeface="Wingdings" panose="05000000000000000000" pitchFamily="2" charset="2"/>
                <a:cs typeface="B Nazanin" panose="00000400000000000000" pitchFamily="2" charset="-78"/>
              </a:rPr>
              <a:t> </a:t>
            </a:r>
            <a:r>
              <a:rPr lang="fa-IR" sz="2400" dirty="0">
                <a:solidFill>
                  <a:srgbClr val="000000"/>
                </a:solidFill>
                <a:latin typeface="Wingdings" panose="05000000000000000000" pitchFamily="2" charset="2"/>
                <a:cs typeface="B Nazanin" panose="00000400000000000000" pitchFamily="2" charset="-78"/>
              </a:rPr>
              <a:t>در حالت معمولی </a:t>
            </a:r>
            <a:r>
              <a:rPr lang="fa-IR" sz="24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دارای جریان اسلامپی بیش از 600 میلی متر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و بدون جداشدگی.</a:t>
            </a:r>
          </a:p>
          <a:p>
            <a:pPr algn="just" rtl="1">
              <a:spcBef>
                <a:spcPts val="600"/>
              </a:spcBef>
            </a:pPr>
            <a:r>
              <a:rPr lang="fa-IR" sz="2400" dirty="0">
                <a:solidFill>
                  <a:srgbClr val="00B1F1"/>
                </a:solidFill>
                <a:latin typeface="Wingdings" panose="05000000000000000000" pitchFamily="2" charset="2"/>
                <a:cs typeface="B Nazanin" panose="00000400000000000000" pitchFamily="2" charset="-78"/>
              </a:rPr>
              <a:t> </a:t>
            </a:r>
            <a:r>
              <a:rPr lang="fa-IR" sz="24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حفظ روانی به مدت حداقل 90 دقیقه </a:t>
            </a:r>
            <a:r>
              <a:rPr lang="fa-IR" sz="24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(در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صورت </a:t>
            </a:r>
            <a:r>
              <a:rPr lang="fa-IR" sz="24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نیاز).</a:t>
            </a:r>
            <a:endParaRPr lang="fa-IR" sz="2400" dirty="0">
              <a:solidFill>
                <a:srgbClr val="000000"/>
              </a:solidFill>
              <a:latin typeface="B Nazanin,Bold"/>
              <a:cs typeface="B Nazanin" panose="00000400000000000000" pitchFamily="2" charset="-78"/>
            </a:endParaRPr>
          </a:p>
          <a:p>
            <a:pPr algn="just" rtl="1">
              <a:spcBef>
                <a:spcPts val="600"/>
              </a:spcBef>
            </a:pPr>
            <a:r>
              <a:rPr lang="fa-IR" sz="2400" dirty="0">
                <a:solidFill>
                  <a:srgbClr val="00B1F1"/>
                </a:solidFill>
                <a:latin typeface="Wingdings" panose="05000000000000000000" pitchFamily="2" charset="2"/>
                <a:cs typeface="B Nazanin" panose="00000400000000000000" pitchFamily="2" charset="-78"/>
              </a:rPr>
              <a:t> </a:t>
            </a:r>
            <a:r>
              <a:rPr lang="fa-IR" sz="24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توانایی مقاومت در شیب 3 %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در سطح افقی آزاد </a:t>
            </a:r>
            <a:r>
              <a:rPr lang="fa-IR" sz="24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(در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صورت </a:t>
            </a:r>
            <a:r>
              <a:rPr lang="fa-IR" sz="2400" dirty="0" smtClean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نیاز).</a:t>
            </a:r>
            <a:endParaRPr lang="fa-IR" sz="2400" dirty="0">
              <a:solidFill>
                <a:srgbClr val="000000"/>
              </a:solidFill>
              <a:latin typeface="B Nazanin,Bold"/>
              <a:cs typeface="B Nazanin" panose="00000400000000000000" pitchFamily="2" charset="-78"/>
            </a:endParaRPr>
          </a:p>
          <a:p>
            <a:pPr algn="just" rtl="1">
              <a:spcBef>
                <a:spcPts val="600"/>
              </a:spcBef>
            </a:pPr>
            <a:r>
              <a:rPr lang="fa-IR" sz="2400" dirty="0">
                <a:solidFill>
                  <a:srgbClr val="00B1F1"/>
                </a:solidFill>
                <a:latin typeface="Wingdings" panose="05000000000000000000" pitchFamily="2" charset="2"/>
                <a:cs typeface="B Nazanin" panose="00000400000000000000" pitchFamily="2" charset="-78"/>
              </a:rPr>
              <a:t> </a:t>
            </a:r>
            <a:r>
              <a:rPr lang="fa-IR" sz="24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قابلیت پمپ شدن در لوله ها به طول حداقل 100 متر </a:t>
            </a:r>
            <a:r>
              <a:rPr lang="fa-IR" sz="2400" dirty="0">
                <a:solidFill>
                  <a:srgbClr val="000000"/>
                </a:solidFill>
                <a:latin typeface="B Nazanin,Bold"/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به مدت حداقل 90 </a:t>
            </a:r>
            <a:r>
              <a:rPr lang="fa-IR" sz="2400" dirty="0" smtClean="0">
                <a:solidFill>
                  <a:srgbClr val="FF0000"/>
                </a:solidFill>
                <a:latin typeface="B Nazanin,Bold"/>
                <a:cs typeface="B Nazanin" panose="00000400000000000000" pitchFamily="2" charset="-78"/>
              </a:rPr>
              <a:t>دقیقه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(در 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صورت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نیاز)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5404" y="390298"/>
            <a:ext cx="4155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>
                <a:solidFill>
                  <a:srgbClr val="002060"/>
                </a:solidFill>
                <a:cs typeface="B Nazanin" panose="00000400000000000000" pitchFamily="2" charset="-78"/>
              </a:rPr>
              <a:t>خصوصیات بتن خودتراکم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2" y="3543171"/>
            <a:ext cx="5200072" cy="29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27" y="1036629"/>
            <a:ext cx="8756073" cy="527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a-IR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رئومتر: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رئومتر در واقع یک ابزار آزمایشگاهی است که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جهت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اندازه‌گیری برخی مشخصه‌های بتن از جمله 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ویسکوزیته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تنش برشی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کار می‌رود. سازوکار عملکرد این وسیله به این صورت است که در آن از طریق بررسی </a:t>
            </a:r>
            <a:r>
              <a:rPr lang="fa-IR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توان مورد نیاز برای چرخش یک سطح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پَرّه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داخل نمونه، پارامترهایی چون ویسکوزیته و تنش تسلیم اندازه‌گیری می‌شود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a-IR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مفهوم </a:t>
            </a:r>
            <a:r>
              <a:rPr lang="fa-IR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ویسکوزیته:</a:t>
            </a:r>
            <a:endParaRPr lang="en-US" sz="25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ویسکوزیته در تعریف عمومی به معنای مقاومت یک سیال در برابر جاری شدن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است.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بیان دیگر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گفت یک سیال در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آستانه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جاری شدن بدلیل اصطکاک بین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لایه‌های آن،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دارای یک نیروی مقاوم در برابر حرکت خواهد بود که به آن ویسکوزیته می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گویند.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ویسکوزیته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بتن خودمتراکم به 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مصالح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نسبت‌های اختلاط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نوع ماده افزودنی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وابسته است. بنابراین با تغییر در طرح مخلوط بتن،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مولفه‌های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رئولوژی بتن خودمتراکم اعم از ویسکوزیته و تنش تسلیم تغییر خواهد کرد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5404" y="390298"/>
            <a:ext cx="4155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>
                <a:solidFill>
                  <a:srgbClr val="002060"/>
                </a:solidFill>
                <a:cs typeface="B Nazanin" panose="00000400000000000000" pitchFamily="2" charset="-78"/>
              </a:rPr>
              <a:t>خصوصیات بتن خودتراکم</a:t>
            </a:r>
          </a:p>
        </p:txBody>
      </p:sp>
    </p:spTree>
    <p:extLst>
      <p:ext uri="{BB962C8B-B14F-4D97-AF65-F5344CB8AC3E}">
        <p14:creationId xmlns:p14="http://schemas.microsoft.com/office/powerpoint/2010/main" val="374107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1646" y="200745"/>
            <a:ext cx="735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>
                <a:solidFill>
                  <a:srgbClr val="002060"/>
                </a:solidFill>
                <a:cs typeface="B Nazanin" panose="00000400000000000000" pitchFamily="2" charset="-78"/>
              </a:rPr>
              <a:t>شباهت و تفاوت بتن خودمتراکم با بتن معمولی</a:t>
            </a:r>
          </a:p>
        </p:txBody>
      </p:sp>
      <p:sp>
        <p:nvSpPr>
          <p:cNvPr id="11" name="Hexagon 10"/>
          <p:cNvSpPr/>
          <p:nvPr/>
        </p:nvSpPr>
        <p:spPr>
          <a:xfrm>
            <a:off x="3980586" y="2299855"/>
            <a:ext cx="2318327" cy="197658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تفاوت بتن خودتراکم با معمولی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64040" y="1182255"/>
            <a:ext cx="1690254" cy="16902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محدودیت مقدار  سنگدانه ها </a:t>
            </a:r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بتن </a:t>
            </a:r>
            <a:r>
              <a:rPr lang="en-US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SCC</a:t>
            </a:r>
            <a:endParaRPr lang="en-US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64040" y="3724925"/>
            <a:ext cx="1690254" cy="16902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عدم نیاز </a:t>
            </a: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بتن خودمتراکم به ویبره</a:t>
            </a:r>
            <a:endParaRPr lang="en-US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68082" y="1182255"/>
            <a:ext cx="1690254" cy="16902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استفاده از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فوق روان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کننده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8082" y="3724925"/>
            <a:ext cx="1690254" cy="16902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نسبت </a:t>
            </a: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پائین درصدآب به مواد </a:t>
            </a:r>
            <a:r>
              <a:rPr lang="fa-IR" b="1" dirty="0">
                <a:solidFill>
                  <a:srgbClr val="002060"/>
                </a:solidFill>
                <a:cs typeface="B Nazanin" panose="00000400000000000000" pitchFamily="2" charset="-78"/>
              </a:rPr>
              <a:t>سیمانی</a:t>
            </a:r>
            <a:endParaRPr lang="en-US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Notched Right Arrow 2"/>
          <p:cNvSpPr/>
          <p:nvPr/>
        </p:nvSpPr>
        <p:spPr>
          <a:xfrm rot="19498223">
            <a:off x="6138668" y="2409875"/>
            <a:ext cx="511687" cy="406684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505638">
            <a:off x="6138669" y="3780873"/>
            <a:ext cx="511687" cy="40668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8892303">
            <a:off x="3627515" y="3765467"/>
            <a:ext cx="511687" cy="406684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2428824">
            <a:off x="3657871" y="2409874"/>
            <a:ext cx="511687" cy="40668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1" y="971973"/>
            <a:ext cx="925483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a-IR" sz="2600" b="1" dirty="0">
                <a:solidFill>
                  <a:srgbClr val="0070C0"/>
                </a:solidFill>
                <a:cs typeface="B Nazanin" panose="00000400000000000000" pitchFamily="2" charset="-78"/>
              </a:rPr>
              <a:t>آزمایش جریان اسلامپ و </a:t>
            </a:r>
            <a:r>
              <a:rPr lang="en-US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t50</a:t>
            </a:r>
          </a:p>
          <a:p>
            <a:pPr algn="just" rtl="1">
              <a:spcBef>
                <a:spcPts val="600"/>
              </a:spcBef>
            </a:pPr>
            <a:r>
              <a:rPr lang="fa-IR" sz="2300" dirty="0">
                <a:cs typeface="B Nazanin" panose="00000400000000000000" pitchFamily="2" charset="-78"/>
              </a:rPr>
              <a:t>آزمایش اسلامپ، میانگین قطر دایره ای که بتن پس از پخش شدن می سازد، </a:t>
            </a:r>
            <a:r>
              <a:rPr lang="fa-IR" sz="2300" dirty="0">
                <a:solidFill>
                  <a:srgbClr val="FF0000"/>
                </a:solidFill>
                <a:cs typeface="B Nazanin" panose="00000400000000000000" pitchFamily="2" charset="-78"/>
              </a:rPr>
              <a:t>معیار برای روانی </a:t>
            </a:r>
            <a:r>
              <a:rPr lang="fa-IR" sz="23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بتن خواهد بود</a:t>
            </a:r>
            <a:r>
              <a:rPr lang="fa-IR" sz="2300" dirty="0" smtClean="0">
                <a:cs typeface="B Nazanin" panose="00000400000000000000" pitchFamily="2" charset="-78"/>
              </a:rPr>
              <a:t>، </a:t>
            </a:r>
            <a:r>
              <a:rPr lang="fa-IR" sz="2300" dirty="0">
                <a:cs typeface="B Nazanin" panose="00000400000000000000" pitchFamily="2" charset="-78"/>
              </a:rPr>
              <a:t>همچنین زمان رسیدن به قطر 50 سانتی </a:t>
            </a:r>
            <a:r>
              <a:rPr lang="fa-IR" sz="2300" dirty="0" smtClean="0">
                <a:cs typeface="B Nazanin" panose="00000400000000000000" pitchFamily="2" charset="-78"/>
              </a:rPr>
              <a:t>متر (</a:t>
            </a:r>
            <a:r>
              <a:rPr lang="fa-IR" sz="2300" dirty="0">
                <a:cs typeface="B Nazanin" panose="00000400000000000000" pitchFamily="2" charset="-78"/>
              </a:rPr>
              <a:t>به عنوان معیاری از ویسکوزیته </a:t>
            </a:r>
            <a:r>
              <a:rPr lang="fa-IR" sz="2300" dirty="0" smtClean="0">
                <a:cs typeface="B Nazanin" panose="00000400000000000000" pitchFamily="2" charset="-78"/>
              </a:rPr>
              <a:t>بتن) </a:t>
            </a:r>
            <a:r>
              <a:rPr lang="en-US" sz="23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fa-IR" sz="2300" dirty="0" smtClean="0">
                <a:solidFill>
                  <a:srgbClr val="C00000"/>
                </a:solidFill>
                <a:cs typeface="+mj-cs"/>
              </a:rPr>
              <a:t>𝑻 </a:t>
            </a:r>
            <a:r>
              <a:rPr lang="fa-IR" sz="2300" dirty="0">
                <a:cs typeface="B Nazanin" panose="00000400000000000000" pitchFamily="2" charset="-78"/>
              </a:rPr>
              <a:t>می باشد. </a:t>
            </a:r>
            <a:r>
              <a:rPr lang="fa-IR" sz="2300" dirty="0" smtClean="0">
                <a:cs typeface="B Nazanin" panose="00000400000000000000" pitchFamily="2" charset="-78"/>
              </a:rPr>
              <a:t>موسسه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EFNARC</a:t>
            </a:r>
            <a:r>
              <a:rPr lang="fa-IR" sz="2300" dirty="0"/>
              <a:t> </a:t>
            </a:r>
            <a:r>
              <a:rPr lang="fa-IR" sz="2300" dirty="0">
                <a:cs typeface="B Nazanin" panose="00000400000000000000" pitchFamily="2" charset="-78"/>
              </a:rPr>
              <a:t>آزمایش جریان اسلامپ بتن تازه را مطابق با جدول </a:t>
            </a:r>
            <a:r>
              <a:rPr lang="fa-IR" sz="2300" dirty="0" smtClean="0">
                <a:cs typeface="B Nazanin" panose="00000400000000000000" pitchFamily="2" charset="-78"/>
              </a:rPr>
              <a:t>زیر </a:t>
            </a:r>
            <a:r>
              <a:rPr lang="fa-IR" sz="2300" dirty="0">
                <a:cs typeface="B Nazanin" panose="00000400000000000000" pitchFamily="2" charset="-78"/>
              </a:rPr>
              <a:t>به سه رده طبقه بندی </a:t>
            </a:r>
            <a:r>
              <a:rPr lang="fa-IR" sz="2300" dirty="0" smtClean="0">
                <a:cs typeface="B Nazanin" panose="00000400000000000000" pitchFamily="2" charset="-78"/>
              </a:rPr>
              <a:t>می کند</a:t>
            </a:r>
            <a:r>
              <a:rPr lang="fa-IR" sz="2300" dirty="0"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8312" y="200745"/>
            <a:ext cx="4507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3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آزمایش های بتن خودتراکم</a:t>
            </a:r>
            <a:endParaRPr lang="fa-IR" sz="3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56401"/>
              </p:ext>
            </p:extLst>
          </p:nvPr>
        </p:nvGraphicFramePr>
        <p:xfrm>
          <a:off x="378691" y="2927926"/>
          <a:ext cx="8498494" cy="239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2">
                  <a:extLst>
                    <a:ext uri="{9D8B030D-6E8A-4147-A177-3AD203B41FA5}">
                      <a16:colId xmlns:a16="http://schemas.microsoft.com/office/drawing/2014/main" val="3906297089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354299705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3763035987"/>
                    </a:ext>
                  </a:extLst>
                </a:gridCol>
              </a:tblGrid>
              <a:tr h="31144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موارد توصیه شده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رده بتن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میانگین دو قطر در آزمایش اسلامپ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41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استفاده در سازه های بتنی غیر مسلح یا کم آرماتور، دال ها بتنی در ساختمان های متداول، مقاطع کوچکی که نیازی به جریان افقی نیست مانند شمعها و شالوده های عمیق، اجرای بتن به وسیله ی پمپ بتن ریزی از طریق تزریق</a:t>
                      </a:r>
                      <a:endParaRPr lang="en-US" sz="17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SF1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550 - 650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0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همه کارهایی که نیازی به کاربرد خاص بتن نیست استفاده می شود. برای بتن ریزی در مقاطع عمودی، سازه های پرآرماتور و سازه های با شکل پیچیده</a:t>
                      </a:r>
                      <a:endParaRPr lang="en-US" sz="17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SF2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660 - 750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16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سطح نهایی این بتن نسبت به رده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SF2</a:t>
                      </a:r>
                      <a:r>
                        <a:rPr lang="fa-I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بهتر بوده ولی احتمال جداشدگی بیشتر است.</a:t>
                      </a:r>
                      <a:endParaRPr lang="en-US" sz="17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SF3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760 - 850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80451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8691" y="5475031"/>
            <a:ext cx="8140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موسسه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EFNARC</a:t>
            </a:r>
            <a:r>
              <a:rPr lang="en-US" sz="22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زمان </a:t>
            </a:r>
            <a:r>
              <a:rPr lang="fa-IR" sz="2200" dirty="0">
                <a:cs typeface="B Nazanin" panose="00000400000000000000" pitchFamily="2" charset="-78"/>
              </a:rPr>
              <a:t>رسیدن به قطر 50 سانتی متر را بین </a:t>
            </a:r>
            <a:r>
              <a:rPr lang="fa-IR" sz="2200" dirty="0">
                <a:solidFill>
                  <a:srgbClr val="C00000"/>
                </a:solidFill>
                <a:cs typeface="B Nazanin" panose="00000400000000000000" pitchFamily="2" charset="-78"/>
              </a:rPr>
              <a:t>3 تا 7 </a:t>
            </a:r>
            <a:r>
              <a:rPr lang="fa-IR" sz="2200" dirty="0">
                <a:cs typeface="B Nazanin" panose="00000400000000000000" pitchFamily="2" charset="-78"/>
              </a:rPr>
              <a:t>ثانیه </a:t>
            </a:r>
            <a:r>
              <a:rPr lang="fa-IR" sz="2200" dirty="0" smtClean="0">
                <a:cs typeface="B Nazanin" panose="00000400000000000000" pitchFamily="2" charset="-78"/>
              </a:rPr>
              <a:t>برای </a:t>
            </a:r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کاربردهای </a:t>
            </a:r>
            <a:r>
              <a:rPr lang="fa-IR" sz="2200" dirty="0">
                <a:solidFill>
                  <a:srgbClr val="C00000"/>
                </a:solidFill>
                <a:cs typeface="B Nazanin" panose="00000400000000000000" pitchFamily="2" charset="-78"/>
              </a:rPr>
              <a:t>مهندسی</a:t>
            </a:r>
            <a:r>
              <a:rPr lang="fa-IR" sz="2200" dirty="0">
                <a:cs typeface="B Nazanin" panose="00000400000000000000" pitchFamily="2" charset="-78"/>
              </a:rPr>
              <a:t> متداول و بین </a:t>
            </a:r>
            <a:r>
              <a:rPr lang="fa-IR" sz="2200" dirty="0">
                <a:solidFill>
                  <a:srgbClr val="C00000"/>
                </a:solidFill>
                <a:cs typeface="B Nazanin" panose="00000400000000000000" pitchFamily="2" charset="-78"/>
              </a:rPr>
              <a:t>2 تا 5 </a:t>
            </a:r>
            <a:r>
              <a:rPr lang="fa-IR" sz="2200" dirty="0">
                <a:cs typeface="B Nazanin" panose="00000400000000000000" pitchFamily="2" charset="-78"/>
              </a:rPr>
              <a:t>ثانیه برای </a:t>
            </a:r>
            <a:r>
              <a:rPr lang="fa-IR" sz="2200" dirty="0">
                <a:solidFill>
                  <a:srgbClr val="C00000"/>
                </a:solidFill>
                <a:cs typeface="B Nazanin" panose="00000400000000000000" pitchFamily="2" charset="-78"/>
              </a:rPr>
              <a:t>کاربردهای سازه های بلند</a:t>
            </a:r>
            <a:r>
              <a:rPr lang="fa-IR" sz="2200" dirty="0">
                <a:cs typeface="B Nazanin" panose="00000400000000000000" pitchFamily="2" charset="-78"/>
              </a:rPr>
              <a:t> قابل قبول </a:t>
            </a:r>
            <a:r>
              <a:rPr lang="fa-IR" sz="2200" dirty="0" smtClean="0">
                <a:cs typeface="B Nazanin" panose="00000400000000000000" pitchFamily="2" charset="-78"/>
              </a:rPr>
              <a:t>می داند</a:t>
            </a:r>
            <a:r>
              <a:rPr lang="fa-IR" sz="2200" dirty="0">
                <a:cs typeface="B Nazanin" panose="00000400000000000000" pitchFamily="2" charset="-78"/>
              </a:rPr>
              <a:t>.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584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1429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Nazanin</vt:lpstr>
      <vt:lpstr>B Nazanin,Bold</vt:lpstr>
      <vt:lpstr>Calibri</vt:lpstr>
      <vt:lpstr>Calibri Light</vt:lpstr>
      <vt:lpstr>Times New Roman</vt:lpstr>
      <vt:lpstr>Wingdings</vt:lpstr>
      <vt:lpstr>Office Theme</vt:lpstr>
      <vt:lpstr>بتن خودتراکم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2023-06-19T14:31:19Z</dcterms:created>
  <dcterms:modified xsi:type="dcterms:W3CDTF">2023-07-06T16:51:07Z</dcterms:modified>
</cp:coreProperties>
</file>